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1"/>
  </p:notesMasterIdLst>
  <p:handoutMasterIdLst>
    <p:handoutMasterId r:id="rId32"/>
  </p:handoutMasterIdLst>
  <p:sldIdLst>
    <p:sldId id="458" r:id="rId2"/>
    <p:sldId id="463" r:id="rId3"/>
    <p:sldId id="461" r:id="rId4"/>
    <p:sldId id="464" r:id="rId5"/>
    <p:sldId id="430" r:id="rId6"/>
    <p:sldId id="459" r:id="rId7"/>
    <p:sldId id="436" r:id="rId8"/>
    <p:sldId id="442" r:id="rId9"/>
    <p:sldId id="440" r:id="rId10"/>
    <p:sldId id="444" r:id="rId11"/>
    <p:sldId id="443" r:id="rId12"/>
    <p:sldId id="439" r:id="rId13"/>
    <p:sldId id="441" r:id="rId14"/>
    <p:sldId id="450" r:id="rId15"/>
    <p:sldId id="437" r:id="rId16"/>
    <p:sldId id="445" r:id="rId17"/>
    <p:sldId id="433" r:id="rId18"/>
    <p:sldId id="446" r:id="rId19"/>
    <p:sldId id="447" r:id="rId20"/>
    <p:sldId id="448" r:id="rId21"/>
    <p:sldId id="449" r:id="rId22"/>
    <p:sldId id="451" r:id="rId23"/>
    <p:sldId id="452" r:id="rId24"/>
    <p:sldId id="453" r:id="rId25"/>
    <p:sldId id="454" r:id="rId26"/>
    <p:sldId id="462" r:id="rId27"/>
    <p:sldId id="455" r:id="rId28"/>
    <p:sldId id="465" r:id="rId29"/>
    <p:sldId id="45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558" y="108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5.wdp"/><Relationship Id="rId7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063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11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393400"/>
              </p:ext>
            </p:extLst>
          </p:nvPr>
        </p:nvGraphicFramePr>
        <p:xfrm>
          <a:off x="1528611" y="1505749"/>
          <a:ext cx="64455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55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1526615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041065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062843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512" y="1945396"/>
            <a:ext cx="2859711" cy="38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182137"/>
              </p:ext>
            </p:extLst>
          </p:nvPr>
        </p:nvGraphicFramePr>
        <p:xfrm>
          <a:off x="875722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비활성화되어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261803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806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2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221488" y="3862820"/>
            <a:ext cx="1007281" cy="3012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656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3421635" y="4287788"/>
            <a:ext cx="2096255" cy="16887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517890" y="4201026"/>
            <a:ext cx="1383448" cy="5112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875722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6D35A6-7AC0-481C-A60D-E4CE2A204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440" y="2267707"/>
            <a:ext cx="3991235" cy="319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25962"/>
              </p:ext>
            </p:extLst>
          </p:nvPr>
        </p:nvGraphicFramePr>
        <p:xfrm>
          <a:off x="2877978" y="1372109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569" y="1484486"/>
            <a:ext cx="2845256" cy="462855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40284"/>
              </p:ext>
            </p:extLst>
          </p:nvPr>
        </p:nvGraphicFramePr>
        <p:xfrm>
          <a:off x="1921591" y="1847781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27995870-6B7C-4638-89CE-592B2A364D4D}"/>
              </a:ext>
            </a:extLst>
          </p:cNvPr>
          <p:cNvGrpSpPr>
            <a:grpSpLocks noChangeAspect="1"/>
          </p:cNvGrpSpPr>
          <p:nvPr/>
        </p:nvGrpSpPr>
        <p:grpSpPr>
          <a:xfrm>
            <a:off x="1815987" y="3761230"/>
            <a:ext cx="5757422" cy="2032465"/>
            <a:chOff x="1221751" y="3442920"/>
            <a:chExt cx="7043165" cy="248635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C89C69E-90B9-4953-9CB0-0CA23E5E7AB5}"/>
                </a:ext>
              </a:extLst>
            </p:cNvPr>
            <p:cNvGrpSpPr/>
            <p:nvPr/>
          </p:nvGrpSpPr>
          <p:grpSpPr>
            <a:xfrm>
              <a:off x="1221751" y="3442920"/>
              <a:ext cx="3287778" cy="2179022"/>
              <a:chOff x="4012677" y="3919845"/>
              <a:chExt cx="3370045" cy="2233547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30828731-AEE6-49A1-84AE-EE9AD0588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36460" y="3919845"/>
                <a:ext cx="2427621" cy="2233547"/>
              </a:xfrm>
              <a:prstGeom prst="rect">
                <a:avLst/>
              </a:prstGeom>
            </p:spPr>
          </p:pic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D7BE460-8509-4492-BCFD-D454CB38827D}"/>
                  </a:ext>
                </a:extLst>
              </p:cNvPr>
              <p:cNvGrpSpPr/>
              <p:nvPr/>
            </p:nvGrpSpPr>
            <p:grpSpPr>
              <a:xfrm>
                <a:off x="4012677" y="3966907"/>
                <a:ext cx="3370045" cy="2139421"/>
                <a:chOff x="4358406" y="3826932"/>
                <a:chExt cx="3370045" cy="2139421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F794F39B-6B8D-4D4E-B1A5-6F7A964AC7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58406" y="3826932"/>
                  <a:ext cx="3370045" cy="1021046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5A6CBCB-6764-4E70-8FFF-221D0260C4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25044" y="4847525"/>
                  <a:ext cx="1436768" cy="11188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</p:grp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40B680D-492F-421A-BCBD-52A6B381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1751" y="3488834"/>
              <a:ext cx="3287777" cy="10036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B09982-C419-4778-8EA9-506419EFE7F0}"/>
                </a:ext>
              </a:extLst>
            </p:cNvPr>
            <p:cNvSpPr txBox="1"/>
            <p:nvPr/>
          </p:nvSpPr>
          <p:spPr>
            <a:xfrm>
              <a:off x="1221751" y="5647265"/>
              <a:ext cx="3287777" cy="282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확인 버튼 클릭</a:t>
              </a:r>
              <a:endParaRPr lang="en-US" altLang="ko-KR" sz="105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39AEE44-B071-4DDC-B003-F326E43ABEE4}"/>
                </a:ext>
              </a:extLst>
            </p:cNvPr>
            <p:cNvSpPr/>
            <p:nvPr/>
          </p:nvSpPr>
          <p:spPr>
            <a:xfrm>
              <a:off x="3014235" y="4164437"/>
              <a:ext cx="651978" cy="24669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9B7AC766-E83E-483E-A5D5-DC4B78A1DF23}"/>
                </a:ext>
              </a:extLst>
            </p:cNvPr>
            <p:cNvCxnSpPr>
              <a:cxnSpLocks/>
              <a:stCxn id="22" idx="3"/>
              <a:endCxn id="17" idx="1"/>
            </p:cNvCxnSpPr>
            <p:nvPr/>
          </p:nvCxnSpPr>
          <p:spPr>
            <a:xfrm>
              <a:off x="3852366" y="4525833"/>
              <a:ext cx="995608" cy="1487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9903FF3-1850-485B-8406-344D58A57B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47974" y="3844644"/>
              <a:ext cx="3416942" cy="1947223"/>
              <a:chOff x="4956048" y="3665296"/>
              <a:chExt cx="4292823" cy="2446364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2F5C8081-311B-4B80-B42F-D4168BE32365}"/>
                  </a:ext>
                </a:extLst>
              </p:cNvPr>
              <p:cNvGrpSpPr/>
              <p:nvPr/>
            </p:nvGrpSpPr>
            <p:grpSpPr>
              <a:xfrm>
                <a:off x="4956048" y="3665296"/>
                <a:ext cx="4292823" cy="2085473"/>
                <a:chOff x="4044601" y="4093006"/>
                <a:chExt cx="3865199" cy="1877731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50297C23-5DC4-410E-9382-43A03E6BAB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artisticBlur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4601" y="4093006"/>
                  <a:ext cx="3865199" cy="1877731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140F0651-01C5-41D8-83D5-4F7182736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91018" y="4126853"/>
                  <a:ext cx="1172363" cy="1496780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8F038F-1BEE-459A-914C-71D9165CEAEF}"/>
                    </a:ext>
                  </a:extLst>
                </p:cNvPr>
                <p:cNvSpPr txBox="1"/>
                <p:nvPr/>
              </p:nvSpPr>
              <p:spPr>
                <a:xfrm>
                  <a:off x="4988980" y="5772035"/>
                  <a:ext cx="197643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600" dirty="0">
                      <a:solidFill>
                        <a:schemeClr val="bg1"/>
                      </a:solidFill>
                    </a:rPr>
                    <a:t>빈칸을 클릭하여 진행하기</a:t>
                  </a:r>
                  <a:r>
                    <a:rPr lang="en-US" altLang="ko-KR" sz="600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sz="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CA29CB1-B315-4191-8EAC-76F81475E63A}"/>
                    </a:ext>
                  </a:extLst>
                </p:cNvPr>
                <p:cNvSpPr txBox="1"/>
                <p:nvPr/>
              </p:nvSpPr>
              <p:spPr>
                <a:xfrm>
                  <a:off x="4988980" y="5297052"/>
                  <a:ext cx="19764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획득 결과</a:t>
                  </a:r>
                  <a:endParaRPr lang="en-US" altLang="ko-KR" sz="400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실버 레어 </a:t>
                  </a:r>
                  <a:r>
                    <a:rPr lang="en-US" altLang="ko-KR" sz="400" dirty="0">
                      <a:solidFill>
                        <a:schemeClr val="bg1"/>
                      </a:solidFill>
                    </a:rPr>
                    <a:t>× 1</a:t>
                  </a:r>
                </a:p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노멀 레어 </a:t>
                  </a:r>
                  <a:r>
                    <a:rPr lang="en-US" altLang="ko-KR" sz="400" dirty="0">
                      <a:solidFill>
                        <a:schemeClr val="bg1"/>
                      </a:solidFill>
                    </a:rPr>
                    <a:t>× 1</a:t>
                  </a:r>
                  <a:endParaRPr lang="ko-KR" altLang="en-US" sz="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1479A14-2DE5-4A38-BD99-BF406F0ACF4C}"/>
                  </a:ext>
                </a:extLst>
              </p:cNvPr>
              <p:cNvSpPr txBox="1"/>
              <p:nvPr/>
            </p:nvSpPr>
            <p:spPr>
              <a:xfrm>
                <a:off x="4956048" y="5829652"/>
                <a:ext cx="4292823" cy="28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결과 요약 팝업</a:t>
                </a:r>
                <a:endParaRPr lang="en-US" altLang="ko-KR" sz="1050" dirty="0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C53F8B3-71FF-4535-BE78-586D91AE7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51111" y="4335456"/>
              <a:ext cx="301255" cy="38075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7995305" y="1608546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/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/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405" y="1442071"/>
            <a:ext cx="3575920" cy="46315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4DF1BCE-345A-4149-8D76-F9E93F3CB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852674" y="3757842"/>
            <a:ext cx="2648772" cy="2042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0EAD7C-3818-40F3-9993-D44659CCE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4529065" y="3752850"/>
            <a:ext cx="2648772" cy="20423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77BF5F-201A-45F6-8C43-C52509CFE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414" y="3853083"/>
            <a:ext cx="1985505" cy="18267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11764D9-8AB4-40E1-9F26-992C4FC3ED39}"/>
              </a:ext>
            </a:extLst>
          </p:cNvPr>
          <p:cNvSpPr/>
          <p:nvPr/>
        </p:nvSpPr>
        <p:spPr>
          <a:xfrm>
            <a:off x="2854231" y="5436885"/>
            <a:ext cx="433514" cy="1233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29ED9F-33BF-4E5F-ABF1-59E2FCE9EE1B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3342036" y="4766471"/>
            <a:ext cx="1520378" cy="86158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5A00940-5B94-4C1B-BEF6-4C859364A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117" y="5498559"/>
            <a:ext cx="204919" cy="258996"/>
          </a:xfrm>
          <a:prstGeom prst="rect">
            <a:avLst/>
          </a:prstGeom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594181-8092-467D-ACF1-0555E1A5944C}"/>
              </a:ext>
            </a:extLst>
          </p:cNvPr>
          <p:cNvSpPr/>
          <p:nvPr/>
        </p:nvSpPr>
        <p:spPr>
          <a:xfrm>
            <a:off x="4862413" y="3851283"/>
            <a:ext cx="1985505" cy="18285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926463"/>
              </p:ext>
            </p:extLst>
          </p:nvPr>
        </p:nvGraphicFramePr>
        <p:xfrm>
          <a:off x="695717" y="1291672"/>
          <a:ext cx="79378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988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이상이면 보유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보유량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텍스트가 출력하고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레어도 항목이 없으면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보유량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텍스트가 출력하고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25249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257A1CC-DA36-44ED-AA37-98CF7861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15" y="3688930"/>
            <a:ext cx="2294963" cy="21114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BC4A0D-7EB9-4EE1-A09C-900D98B1C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036" y="3688931"/>
            <a:ext cx="2294963" cy="21114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62F6A3-49BE-484E-9E0D-385B1231DBC9}"/>
              </a:ext>
            </a:extLst>
          </p:cNvPr>
          <p:cNvSpPr>
            <a:spLocks noChangeAspect="1"/>
          </p:cNvSpPr>
          <p:nvPr/>
        </p:nvSpPr>
        <p:spPr>
          <a:xfrm>
            <a:off x="2944733" y="4365107"/>
            <a:ext cx="63606" cy="636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C9EC483-07DA-4EEB-B319-7EB673BC87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123965" y="4313223"/>
            <a:ext cx="3081322" cy="178745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3A29FBE-109E-42F1-89A0-6CF0081CA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101" y="4399158"/>
            <a:ext cx="146864" cy="185620"/>
          </a:xfrm>
          <a:prstGeom prst="rect">
            <a:avLst/>
          </a:prstGeom>
          <a:ln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9F41CF-F868-4D55-A332-F68D9C5BEB3D}"/>
              </a:ext>
            </a:extLst>
          </p:cNvPr>
          <p:cNvSpPr>
            <a:spLocks noChangeAspect="1"/>
          </p:cNvSpPr>
          <p:nvPr/>
        </p:nvSpPr>
        <p:spPr>
          <a:xfrm>
            <a:off x="6205287" y="4281420"/>
            <a:ext cx="63606" cy="636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CAEC28-D420-477D-8B7C-027A017BBD97}"/>
              </a:ext>
            </a:extLst>
          </p:cNvPr>
          <p:cNvSpPr>
            <a:spLocks/>
          </p:cNvSpPr>
          <p:nvPr/>
        </p:nvSpPr>
        <p:spPr>
          <a:xfrm>
            <a:off x="6891148" y="4238178"/>
            <a:ext cx="436376" cy="1068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EDDC004-BEE5-4FE3-B2D0-F6F9B3A2CEED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 flipV="1">
            <a:off x="3123965" y="4345026"/>
            <a:ext cx="3985371" cy="146942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DD0119-7499-43B0-BC93-D79A9DFC0FE9}"/>
              </a:ext>
            </a:extLst>
          </p:cNvPr>
          <p:cNvSpPr txBox="1"/>
          <p:nvPr/>
        </p:nvSpPr>
        <p:spPr>
          <a:xfrm>
            <a:off x="1565115" y="5800426"/>
            <a:ext cx="2294963" cy="208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활성화된 항목과 다른 항목 클릭</a:t>
            </a:r>
            <a:endParaRPr lang="en-US" altLang="ko-KR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95BC6-9E44-45F9-ABD2-A3C7DB08CD57}"/>
              </a:ext>
            </a:extLst>
          </p:cNvPr>
          <p:cNvSpPr txBox="1"/>
          <p:nvPr/>
        </p:nvSpPr>
        <p:spPr>
          <a:xfrm>
            <a:off x="4628670" y="5800426"/>
            <a:ext cx="321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 항목 비활성화 및 보유량 변화</a:t>
            </a:r>
            <a:endParaRPr lang="en-US" altLang="ko-KR" sz="10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보유량이 없을 경우 </a:t>
            </a:r>
            <a:r>
              <a:rPr lang="en-US" altLang="ko-KR" sz="1000" dirty="0"/>
              <a:t>‘</a:t>
            </a:r>
            <a:r>
              <a:rPr lang="ko-KR" altLang="en-US" sz="1000" b="1" dirty="0"/>
              <a:t>보유량 없음</a:t>
            </a:r>
            <a:r>
              <a:rPr lang="en-US" altLang="ko-KR" sz="1000" b="1" dirty="0"/>
              <a:t>.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  <a:r>
              <a:rPr lang="en-US" altLang="ko-KR" sz="10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2467F9-03D2-46F8-8ABE-504B7F20A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161" y="1695181"/>
            <a:ext cx="2896838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398234"/>
              </p:ext>
            </p:extLst>
          </p:nvPr>
        </p:nvGraphicFramePr>
        <p:xfrm>
          <a:off x="695325" y="1297780"/>
          <a:ext cx="744569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56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있거나 활성화된 레어도의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173227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4519630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29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00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244443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261967" y="4832829"/>
            <a:ext cx="893492" cy="2962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629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307497" y="5210336"/>
            <a:ext cx="730233" cy="235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E1B357-5C27-4B25-900B-43C7CE91B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57" y="1459217"/>
            <a:ext cx="3070843" cy="43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389041"/>
              </p:ext>
            </p:extLst>
          </p:nvPr>
        </p:nvGraphicFramePr>
        <p:xfrm>
          <a:off x="1920000" y="1700213"/>
          <a:ext cx="835199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각각의 카드를 확인하고 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정보를 상세하게 볼 수 있는 카드 상세 정보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제작할 수 있는 카드 제작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분해할 수 있는 카드 분해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분해할 수 있는 카드 일관 분해 시스템과 같은 카드를 관리하는 기능을 가진 시스템을 카드 관리 시스템이라고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시스템들을 사용하여 플레이어가 카드를 이해하고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전투를 준비하는 과정을 축약함으로써 게임에서 지루할 수 있는 과정을 축약하기 위해서 해당 시스템들을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479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69406"/>
              </p:ext>
            </p:extLst>
          </p:nvPr>
        </p:nvGraphicFramePr>
        <p:xfrm>
          <a:off x="2821621" y="143391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033768"/>
              </p:ext>
            </p:extLst>
          </p:nvPr>
        </p:nvGraphicFramePr>
        <p:xfrm>
          <a:off x="2564415" y="2137083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916" y="2137083"/>
            <a:ext cx="2855461" cy="303644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CF48403-76C1-4B26-A4A3-6BAD3BB0711C}"/>
              </a:ext>
            </a:extLst>
          </p:cNvPr>
          <p:cNvGrpSpPr>
            <a:grpSpLocks noChangeAspect="1"/>
          </p:cNvGrpSpPr>
          <p:nvPr/>
        </p:nvGrpSpPr>
        <p:grpSpPr>
          <a:xfrm>
            <a:off x="1945674" y="3700877"/>
            <a:ext cx="5642301" cy="2017105"/>
            <a:chOff x="1635954" y="3496655"/>
            <a:chExt cx="6948401" cy="2484032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6D9D838-39E4-410E-96F4-2F6C73B22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54" y="3496655"/>
              <a:ext cx="3374957" cy="2235361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3BDF115-9ED8-4302-82B7-95BF299E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3720" y="4039232"/>
              <a:ext cx="3450635" cy="1658256"/>
            </a:xfrm>
            <a:prstGeom prst="rect">
              <a:avLst/>
            </a:prstGeom>
            <a:ln>
              <a:noFill/>
            </a:ln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06A54DB-0621-47F9-AF0E-319D3BCE2D58}"/>
                </a:ext>
              </a:extLst>
            </p:cNvPr>
            <p:cNvSpPr/>
            <p:nvPr/>
          </p:nvSpPr>
          <p:spPr>
            <a:xfrm>
              <a:off x="3484081" y="4233240"/>
              <a:ext cx="659929" cy="24750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D5448084-789E-42A6-A183-1EE4ED528FA5}"/>
                </a:ext>
              </a:extLst>
            </p:cNvPr>
            <p:cNvCxnSpPr>
              <a:cxnSpLocks/>
              <a:stCxn id="49" idx="3"/>
              <a:endCxn id="46" idx="1"/>
            </p:cNvCxnSpPr>
            <p:nvPr/>
          </p:nvCxnSpPr>
          <p:spPr>
            <a:xfrm>
              <a:off x="4333717" y="4598571"/>
              <a:ext cx="800003" cy="2697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B4A5CF6-6E80-4E40-9C13-FD438D51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4303" y="4358801"/>
              <a:ext cx="379414" cy="479539"/>
            </a:xfrm>
            <a:prstGeom prst="rect">
              <a:avLst/>
            </a:prstGeom>
            <a:ln>
              <a:noFill/>
            </a:ln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7B8DBC-5294-4B98-9EB5-41CFB086B3AC}"/>
                </a:ext>
              </a:extLst>
            </p:cNvPr>
            <p:cNvSpPr txBox="1"/>
            <p:nvPr/>
          </p:nvSpPr>
          <p:spPr>
            <a:xfrm>
              <a:off x="2170248" y="5734466"/>
              <a:ext cx="23063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/>
                <a:t>확인 버튼 클릭</a:t>
              </a:r>
              <a:endParaRPr lang="en-US" altLang="ko-KR" sz="1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0C8B59F-D4F0-47F8-BE68-388F41AC04FD}"/>
                </a:ext>
              </a:extLst>
            </p:cNvPr>
            <p:cNvSpPr txBox="1"/>
            <p:nvPr/>
          </p:nvSpPr>
          <p:spPr>
            <a:xfrm>
              <a:off x="5133720" y="5686121"/>
              <a:ext cx="3450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7926916" y="2245943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획득하기 위해 주로 카드 팩 뽑기를 하는 해당 게임의 특징상 플레이어는 불필요한 다량의 카드를 획득하고 해당 카드를 분해하여 조각을 획득한 다음 조각으로 카드를 제작하는 과정을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32C852B-CFFC-4607-A07B-CF5BA29DE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08" y="3653044"/>
            <a:ext cx="4241852" cy="2040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53" r="2408"/>
          <a:stretch/>
        </p:blipFill>
        <p:spPr>
          <a:xfrm>
            <a:off x="7325090" y="4287493"/>
            <a:ext cx="2328288" cy="51706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36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2598000" y="5497059"/>
            <a:ext cx="612096" cy="1460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759" y="5598378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3334514" y="4546023"/>
            <a:ext cx="3990576" cy="1174167"/>
          </a:xfrm>
          <a:prstGeom prst="bentConnector3">
            <a:avLst>
              <a:gd name="adj1" fmla="val 6739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1581836" y="5808196"/>
            <a:ext cx="424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912933" y="5674946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867852"/>
              </p:ext>
            </p:extLst>
          </p:nvPr>
        </p:nvGraphicFramePr>
        <p:xfrm>
          <a:off x="2064745" y="1567662"/>
          <a:ext cx="53470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카드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여분 카드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711471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34D71CCE-70CD-4AE5-8B41-A7705F2B02F4}"/>
              </a:ext>
            </a:extLst>
          </p:cNvPr>
          <p:cNvGrpSpPr>
            <a:grpSpLocks noChangeAspect="1"/>
          </p:cNvGrpSpPr>
          <p:nvPr/>
        </p:nvGrpSpPr>
        <p:grpSpPr>
          <a:xfrm>
            <a:off x="2159380" y="3292885"/>
            <a:ext cx="5063456" cy="2807094"/>
            <a:chOff x="1845344" y="3177139"/>
            <a:chExt cx="4336028" cy="24038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AD944E-94CB-4F8F-A7D4-2A71075E8D34}"/>
                </a:ext>
              </a:extLst>
            </p:cNvPr>
            <p:cNvSpPr txBox="1"/>
            <p:nvPr/>
          </p:nvSpPr>
          <p:spPr>
            <a:xfrm>
              <a:off x="1849370" y="3762590"/>
              <a:ext cx="24413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 버튼 클릭</a:t>
              </a:r>
              <a:endParaRPr lang="en-US" altLang="ko-KR" sz="10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34E446D-2BD6-405B-8926-E95FBA0B8CF0}"/>
                </a:ext>
              </a:extLst>
            </p:cNvPr>
            <p:cNvGrpSpPr/>
            <p:nvPr/>
          </p:nvGrpSpPr>
          <p:grpSpPr>
            <a:xfrm>
              <a:off x="1849371" y="3177139"/>
              <a:ext cx="2441363" cy="542172"/>
              <a:chOff x="695325" y="3752850"/>
              <a:chExt cx="2879979" cy="63957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5757AE3-AE39-4B84-86CB-0375DBAF0D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953" r="2408"/>
              <a:stretch/>
            </p:blipFill>
            <p:spPr>
              <a:xfrm>
                <a:off x="695325" y="3752850"/>
                <a:ext cx="2879979" cy="639579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4A84FAD-1C61-401C-BCC5-FB3EC3B2B86D}"/>
                  </a:ext>
                </a:extLst>
              </p:cNvPr>
              <p:cNvSpPr/>
              <p:nvPr/>
            </p:nvSpPr>
            <p:spPr>
              <a:xfrm>
                <a:off x="786601" y="4074401"/>
                <a:ext cx="1261655" cy="22851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8015797-21FC-4462-903E-480964B7E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1304" y="3549263"/>
              <a:ext cx="192755" cy="24362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B56E8FD-59F3-4C89-99ED-A23D9CDFD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5344" y="4159223"/>
              <a:ext cx="4336028" cy="1164119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2800BA7-25D9-4C6B-B61F-37B08A9F9968}"/>
                </a:ext>
              </a:extLst>
            </p:cNvPr>
            <p:cNvSpPr/>
            <p:nvPr/>
          </p:nvSpPr>
          <p:spPr>
            <a:xfrm>
              <a:off x="1845344" y="4159223"/>
              <a:ext cx="4336028" cy="11641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09A249A3-F03C-4A42-85C6-AC18ACC8EC2A}"/>
                </a:ext>
              </a:extLst>
            </p:cNvPr>
            <p:cNvCxnSpPr>
              <a:cxnSpLocks/>
              <a:stCxn id="22" idx="3"/>
              <a:endCxn id="2" idx="0"/>
            </p:cNvCxnSpPr>
            <p:nvPr/>
          </p:nvCxnSpPr>
          <p:spPr>
            <a:xfrm>
              <a:off x="3034059" y="3671075"/>
              <a:ext cx="979299" cy="488148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B230C9-4BFD-4CA9-BAE4-65BBC0352FED}"/>
                </a:ext>
              </a:extLst>
            </p:cNvPr>
            <p:cNvSpPr txBox="1"/>
            <p:nvPr/>
          </p:nvSpPr>
          <p:spPr>
            <a:xfrm>
              <a:off x="1854072" y="5334738"/>
              <a:ext cx="43273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분해창 팝업</a:t>
              </a:r>
              <a:endParaRPr lang="en-US" altLang="ko-KR" sz="10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D691A4D-DC5B-4046-BF28-3995B5C86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257" y="2216464"/>
            <a:ext cx="2441363" cy="34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선택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683341"/>
              </p:ext>
            </p:extLst>
          </p:nvPr>
        </p:nvGraphicFramePr>
        <p:xfrm>
          <a:off x="2496614" y="2080619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선택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선택 카드 분해창이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선택 카드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2135206" y="4344441"/>
            <a:ext cx="2703130" cy="801470"/>
            <a:chOff x="2133745" y="3350192"/>
            <a:chExt cx="2441363" cy="72385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181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65E4F11-01F7-4DED-8EBE-A6B213847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07" y="2189745"/>
            <a:ext cx="2315341" cy="31363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FDC197-E906-42BE-8D2E-DB880A3C8FA8}"/>
              </a:ext>
            </a:extLst>
          </p:cNvPr>
          <p:cNvGrpSpPr>
            <a:grpSpLocks noChangeAspect="1"/>
          </p:cNvGrpSpPr>
          <p:nvPr/>
        </p:nvGrpSpPr>
        <p:grpSpPr>
          <a:xfrm>
            <a:off x="5032008" y="4063314"/>
            <a:ext cx="2820906" cy="1656900"/>
            <a:chOff x="7483171" y="2189062"/>
            <a:chExt cx="2369114" cy="139153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F79819-70CF-491C-B785-5E67999524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83172" y="2189062"/>
              <a:ext cx="2369113" cy="1391533"/>
              <a:chOff x="4136462" y="4453574"/>
              <a:chExt cx="3057148" cy="179566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AD97DCF-06C8-4DB8-BBC4-09AE75996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6462" y="4453574"/>
                <a:ext cx="3057148" cy="1477932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E276D4-B930-4360-BBAB-9924978DF0EE}"/>
                  </a:ext>
                </a:extLst>
              </p:cNvPr>
              <p:cNvSpPr txBox="1"/>
              <p:nvPr/>
            </p:nvSpPr>
            <p:spPr>
              <a:xfrm>
                <a:off x="4136462" y="5931506"/>
                <a:ext cx="3057148" cy="317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선택 카드 분해창 팝업</a:t>
                </a:r>
                <a:endParaRPr lang="en-US" altLang="ko-KR" sz="10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361041A-7704-4713-B970-BC5BAA201451}"/>
                </a:ext>
              </a:extLst>
            </p:cNvPr>
            <p:cNvSpPr/>
            <p:nvPr/>
          </p:nvSpPr>
          <p:spPr>
            <a:xfrm>
              <a:off x="7483171" y="2191032"/>
              <a:ext cx="928945" cy="11432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/>
            <a:stCxn id="30" idx="3"/>
            <a:endCxn id="43" idx="1"/>
          </p:cNvCxnSpPr>
          <p:nvPr/>
        </p:nvCxnSpPr>
        <p:spPr>
          <a:xfrm flipV="1">
            <a:off x="4792688" y="4745176"/>
            <a:ext cx="239321" cy="14616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472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선택 분해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631142"/>
              </p:ext>
            </p:extLst>
          </p:nvPr>
        </p:nvGraphicFramePr>
        <p:xfrm>
          <a:off x="1904786" y="1257169"/>
          <a:ext cx="6010593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0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카드 펼쳐 보기창을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펼쳐보기에 추가로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펼쳐보기에 카드를 클릭하면 해당 레어도의 카드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분해 목록에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추가되었을 경우 분해 후 획득 예상 조각을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94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 팝업창 외부를 클릭하면 펼쳐 보기창을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36197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910440" y="5471888"/>
            <a:ext cx="350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분해 선택 모드 활성화 상태에서 카드 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카드 펼쳐 보기창 팝업</a:t>
            </a:r>
            <a:endParaRPr lang="en-US" altLang="ko-KR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4343546" y="5775623"/>
            <a:ext cx="4596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펼쳐 보기창에 카드를 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카드 분해 목록에 </a:t>
            </a:r>
            <a:r>
              <a:rPr lang="en-US" altLang="ko-KR" sz="1200" dirty="0"/>
              <a:t>1</a:t>
            </a:r>
            <a:r>
              <a:rPr lang="ko-KR" altLang="en-US" sz="1200" dirty="0"/>
              <a:t>장 추가 및 분해 후 획득 예상 조각 계산</a:t>
            </a:r>
            <a:endParaRPr lang="en-US" altLang="ko-KR" sz="12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34721E-8307-4509-A832-50E4F1263D73}"/>
              </a:ext>
            </a:extLst>
          </p:cNvPr>
          <p:cNvGrpSpPr/>
          <p:nvPr/>
        </p:nvGrpSpPr>
        <p:grpSpPr>
          <a:xfrm>
            <a:off x="1093949" y="4149968"/>
            <a:ext cx="3133006" cy="1321922"/>
            <a:chOff x="1146586" y="4149968"/>
            <a:chExt cx="3133006" cy="13219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CDC200-32B2-4ABA-9E71-CE58DE872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947" t="6425" r="34375" b="46996"/>
            <a:stretch/>
          </p:blipFill>
          <p:spPr>
            <a:xfrm>
              <a:off x="1146586" y="4149968"/>
              <a:ext cx="1448751" cy="132192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2A5AB57-82EF-44EF-B53D-7F123BD57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127" t="6425" r="34330" b="46996"/>
            <a:stretch/>
          </p:blipFill>
          <p:spPr>
            <a:xfrm>
              <a:off x="2838790" y="4149968"/>
              <a:ext cx="1440802" cy="1321922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DD85FAA-817D-4298-A7E3-4A0495F1AC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59584" y="4404600"/>
              <a:ext cx="583859" cy="7882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9C7F552-42F7-4914-9B53-77FA43A212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3705" y="4274577"/>
              <a:ext cx="939584" cy="105238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367B1C7-A0D8-43D1-ABF0-EC6A9785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5132" y="5031913"/>
              <a:ext cx="254709" cy="32192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FD8272A4-8545-4A37-B5F5-CF850A3DFEF9}"/>
                </a:ext>
              </a:extLst>
            </p:cNvPr>
            <p:cNvCxnSpPr>
              <a:cxnSpLocks/>
              <a:stCxn id="29" idx="3"/>
              <a:endCxn id="21" idx="1"/>
            </p:cNvCxnSpPr>
            <p:nvPr/>
          </p:nvCxnSpPr>
          <p:spPr>
            <a:xfrm flipV="1">
              <a:off x="2239841" y="4800771"/>
              <a:ext cx="823864" cy="39210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0C2775F4-A664-4E06-94C1-0A07A9355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4343545" y="3756529"/>
            <a:ext cx="2985912" cy="14434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287EB5-71F3-4F21-BA15-119536A3C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080" y="4363271"/>
            <a:ext cx="2930444" cy="14166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0AF1F3-3C63-4652-8D0E-3C9CAB62D7B9}"/>
              </a:ext>
            </a:extLst>
          </p:cNvPr>
          <p:cNvSpPr>
            <a:spLocks noChangeAspect="1"/>
          </p:cNvSpPr>
          <p:nvPr/>
        </p:nvSpPr>
        <p:spPr>
          <a:xfrm>
            <a:off x="5831744" y="3929852"/>
            <a:ext cx="180717" cy="2309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CB899D-3141-48D2-9986-65B99C281225}"/>
              </a:ext>
            </a:extLst>
          </p:cNvPr>
          <p:cNvSpPr>
            <a:spLocks noChangeAspect="1"/>
          </p:cNvSpPr>
          <p:nvPr/>
        </p:nvSpPr>
        <p:spPr>
          <a:xfrm>
            <a:off x="6705427" y="4661900"/>
            <a:ext cx="156560" cy="1970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B3E3AC-E63D-4F47-A3E2-8C5EF5A3CA84}"/>
              </a:ext>
            </a:extLst>
          </p:cNvPr>
          <p:cNvSpPr>
            <a:spLocks noChangeAspect="1"/>
          </p:cNvSpPr>
          <p:nvPr/>
        </p:nvSpPr>
        <p:spPr>
          <a:xfrm>
            <a:off x="6678630" y="5446500"/>
            <a:ext cx="426243" cy="1173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1458D5-20DC-48F9-86C1-DCBD08A00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302" y="1257169"/>
            <a:ext cx="2184625" cy="49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선택 분해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84475"/>
              </p:ext>
            </p:extLst>
          </p:nvPr>
        </p:nvGraphicFramePr>
        <p:xfrm>
          <a:off x="1917699" y="2195102"/>
          <a:ext cx="59423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제외되었을 경우 분해 후 획득 예상 조각을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3917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F0B3AD5A-6FB4-4F08-B805-15E1AF6D2D29}"/>
              </a:ext>
            </a:extLst>
          </p:cNvPr>
          <p:cNvGrpSpPr>
            <a:grpSpLocks noChangeAspect="1"/>
          </p:cNvGrpSpPr>
          <p:nvPr/>
        </p:nvGrpSpPr>
        <p:grpSpPr>
          <a:xfrm>
            <a:off x="1437409" y="3751769"/>
            <a:ext cx="6838373" cy="1919852"/>
            <a:chOff x="1520536" y="3383243"/>
            <a:chExt cx="8358014" cy="234648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3ED7FE6-73C9-4FD5-83EF-80A6872F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2435" y="3383243"/>
              <a:ext cx="3946115" cy="190768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BDD2C36-9FFB-462F-A768-16DF70D63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536" y="3384564"/>
              <a:ext cx="3946113" cy="1907689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E52D50-4D8F-416A-9E02-EB81F34E2DD2}"/>
                </a:ext>
              </a:extLst>
            </p:cNvPr>
            <p:cNvSpPr txBox="1"/>
            <p:nvPr/>
          </p:nvSpPr>
          <p:spPr>
            <a:xfrm>
              <a:off x="1520536" y="5268064"/>
              <a:ext cx="3946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분해 선택 목록창에 카드 클릭</a:t>
              </a:r>
              <a:endParaRPr lang="en-US" altLang="ko-KR" sz="12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F942FE7-4B3C-4635-A968-D1183208AB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2631" y="3752851"/>
              <a:ext cx="234369" cy="3146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367B1C7-A0D8-43D1-ABF0-EC6A9785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8987" y="3933695"/>
              <a:ext cx="234369" cy="296219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338394-8A81-4072-AC4F-4992D4527A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9851" y="3752851"/>
              <a:ext cx="234369" cy="3146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FD8272A4-8545-4A37-B5F5-CF850A3DFEF9}"/>
                </a:ext>
              </a:extLst>
            </p:cNvPr>
            <p:cNvCxnSpPr>
              <a:cxnSpLocks/>
              <a:stCxn id="29" idx="3"/>
              <a:endCxn id="26" idx="1"/>
            </p:cNvCxnSpPr>
            <p:nvPr/>
          </p:nvCxnSpPr>
          <p:spPr>
            <a:xfrm flipV="1">
              <a:off x="2813356" y="3910180"/>
              <a:ext cx="4046495" cy="17162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CBC2F0-53F1-4C06-AAF8-88039C1873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751" y="4864425"/>
              <a:ext cx="579174" cy="11715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25F4F840-3B0C-4F3F-8DEC-A80CE638D821}"/>
                </a:ext>
              </a:extLst>
            </p:cNvPr>
            <p:cNvCxnSpPr>
              <a:cxnSpLocks/>
              <a:stCxn id="29" idx="3"/>
              <a:endCxn id="14" idx="1"/>
            </p:cNvCxnSpPr>
            <p:nvPr/>
          </p:nvCxnSpPr>
          <p:spPr>
            <a:xfrm>
              <a:off x="2813356" y="4081805"/>
              <a:ext cx="4008395" cy="84119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DF6768-92A1-4AAA-94BB-F1981D66FA8E}"/>
                </a:ext>
              </a:extLst>
            </p:cNvPr>
            <p:cNvSpPr txBox="1"/>
            <p:nvPr/>
          </p:nvSpPr>
          <p:spPr>
            <a:xfrm>
              <a:off x="5932435" y="5268064"/>
              <a:ext cx="3946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클릭한 카드 분해 선택 목록창에서 제외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및 분해 후 획득 예상 조각 계산</a:t>
              </a:r>
              <a:endParaRPr lang="en-US" altLang="ko-KR" sz="1200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8A479AF-6AD8-4EBE-8AD4-B9FCA93B4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634" y="2163380"/>
            <a:ext cx="1940392" cy="31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49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299363"/>
              </p:ext>
            </p:extLst>
          </p:nvPr>
        </p:nvGraphicFramePr>
        <p:xfrm>
          <a:off x="1598998" y="1264453"/>
          <a:ext cx="529304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3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공통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분해하기 버튼 또는 선택 카드 분해하기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340" y="1353187"/>
            <a:ext cx="3247307" cy="239966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E65367-3B60-4F9E-865B-3245BFC4CF47}"/>
              </a:ext>
            </a:extLst>
          </p:cNvPr>
          <p:cNvGrpSpPr>
            <a:grpSpLocks noChangeAspect="1"/>
          </p:cNvGrpSpPr>
          <p:nvPr/>
        </p:nvGrpSpPr>
        <p:grpSpPr>
          <a:xfrm>
            <a:off x="1437073" y="2908506"/>
            <a:ext cx="4070640" cy="1239704"/>
            <a:chOff x="777582" y="3448693"/>
            <a:chExt cx="2530354" cy="7706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BA41BF-B9C9-4DA5-ABAD-43E3817449FC}"/>
                </a:ext>
              </a:extLst>
            </p:cNvPr>
            <p:cNvSpPr txBox="1"/>
            <p:nvPr/>
          </p:nvSpPr>
          <p:spPr>
            <a:xfrm>
              <a:off x="1836367" y="4066253"/>
              <a:ext cx="1265739" cy="15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분해하기 버튼 클릭</a:t>
              </a:r>
              <a:endParaRPr lang="en-US" altLang="ko-KR" sz="1000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9425F6-C15E-4649-BFA1-51E376F2B3E3}"/>
                </a:ext>
              </a:extLst>
            </p:cNvPr>
            <p:cNvGrpSpPr/>
            <p:nvPr/>
          </p:nvGrpSpPr>
          <p:grpSpPr>
            <a:xfrm>
              <a:off x="777582" y="3448693"/>
              <a:ext cx="2530354" cy="631805"/>
              <a:chOff x="521724" y="1826696"/>
              <a:chExt cx="2878513" cy="77281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7911DBA-E583-411A-A243-BB2271C3FB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/>
            </p:blipFill>
            <p:spPr>
              <a:xfrm>
                <a:off x="521724" y="1826696"/>
                <a:ext cx="2878513" cy="77281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98DE811-8427-4D3F-9077-459AFDBF2E68}"/>
                  </a:ext>
                </a:extLst>
              </p:cNvPr>
              <p:cNvSpPr/>
              <p:nvPr/>
            </p:nvSpPr>
            <p:spPr>
              <a:xfrm>
                <a:off x="2833361" y="2472629"/>
                <a:ext cx="550146" cy="1094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9DCB48C-CB41-401F-B005-D58025368729}"/>
              </a:ext>
            </a:extLst>
          </p:cNvPr>
          <p:cNvGrpSpPr>
            <a:grpSpLocks noChangeAspect="1"/>
          </p:cNvGrpSpPr>
          <p:nvPr/>
        </p:nvGrpSpPr>
        <p:grpSpPr>
          <a:xfrm>
            <a:off x="1276745" y="3982528"/>
            <a:ext cx="2055804" cy="2267569"/>
            <a:chOff x="682138" y="4114074"/>
            <a:chExt cx="1277910" cy="14095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B92774-963F-4159-87F3-68A1EE66F41B}"/>
                </a:ext>
              </a:extLst>
            </p:cNvPr>
            <p:cNvSpPr txBox="1"/>
            <p:nvPr/>
          </p:nvSpPr>
          <p:spPr>
            <a:xfrm>
              <a:off x="682138" y="5370565"/>
              <a:ext cx="1277910" cy="15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분해하기 버튼 클릭</a:t>
              </a:r>
              <a:endParaRPr lang="en-US" altLang="ko-KR" sz="10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C49C5B-E5D3-433E-914F-9B82CF199ABA}"/>
                </a:ext>
              </a:extLst>
            </p:cNvPr>
            <p:cNvGrpSpPr/>
            <p:nvPr/>
          </p:nvGrpSpPr>
          <p:grpSpPr>
            <a:xfrm>
              <a:off x="781800" y="4114074"/>
              <a:ext cx="1103494" cy="1258404"/>
              <a:chOff x="6326336" y="1952625"/>
              <a:chExt cx="1255327" cy="153925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5D58133E-067C-48B2-9A5E-4FE88D6CF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0574"/>
              <a:stretch/>
            </p:blipFill>
            <p:spPr>
              <a:xfrm>
                <a:off x="6326336" y="1952625"/>
                <a:ext cx="1255327" cy="1539254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DF3B74B-1A81-4B98-AA6D-E56B3294A2A2}"/>
                  </a:ext>
                </a:extLst>
              </p:cNvPr>
              <p:cNvSpPr/>
              <p:nvPr/>
            </p:nvSpPr>
            <p:spPr>
              <a:xfrm>
                <a:off x="6850856" y="3335858"/>
                <a:ext cx="702470" cy="138637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2D66275-42A0-42C9-B91C-A167A7B3CEB3}"/>
              </a:ext>
            </a:extLst>
          </p:cNvPr>
          <p:cNvCxnSpPr>
            <a:cxnSpLocks/>
            <a:stCxn id="46" idx="2"/>
            <a:endCxn id="44" idx="0"/>
          </p:cNvCxnSpPr>
          <p:nvPr/>
        </p:nvCxnSpPr>
        <p:spPr>
          <a:xfrm rot="5400000">
            <a:off x="4835483" y="4161567"/>
            <a:ext cx="51915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321250-7CBD-459B-A213-F4B50172B51F}"/>
              </a:ext>
            </a:extLst>
          </p:cNvPr>
          <p:cNvCxnSpPr>
            <a:cxnSpLocks/>
            <a:stCxn id="49" idx="3"/>
            <a:endCxn id="44" idx="0"/>
          </p:cNvCxnSpPr>
          <p:nvPr/>
        </p:nvCxnSpPr>
        <p:spPr>
          <a:xfrm flipV="1">
            <a:off x="3172218" y="4421145"/>
            <a:ext cx="1922842" cy="1471777"/>
          </a:xfrm>
          <a:prstGeom prst="bentConnector4">
            <a:avLst>
              <a:gd name="adj1" fmla="val 16452"/>
              <a:gd name="adj2" fmla="val 11553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D2621C1-E7BE-4F3C-9169-05C1B20BE607}"/>
              </a:ext>
            </a:extLst>
          </p:cNvPr>
          <p:cNvGrpSpPr>
            <a:grpSpLocks noChangeAspect="1"/>
          </p:cNvGrpSpPr>
          <p:nvPr/>
        </p:nvGrpSpPr>
        <p:grpSpPr>
          <a:xfrm>
            <a:off x="3804923" y="4421145"/>
            <a:ext cx="2580273" cy="1988557"/>
            <a:chOff x="5008371" y="3142383"/>
            <a:chExt cx="3025385" cy="233159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7B33409-FD1D-421B-AE1A-23F92D710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8371" y="3142383"/>
              <a:ext cx="3025385" cy="1814783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F4C45C5-0976-4DC9-A3F0-6A6B94AA2B5A}"/>
                </a:ext>
              </a:extLst>
            </p:cNvPr>
            <p:cNvSpPr txBox="1"/>
            <p:nvPr/>
          </p:nvSpPr>
          <p:spPr>
            <a:xfrm>
              <a:off x="5432225" y="5004847"/>
              <a:ext cx="2162828" cy="46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최종 확인창 팝업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확인 버튼 클릭</a:t>
              </a:r>
              <a:endParaRPr lang="en-US" altLang="ko-KR" sz="1000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641403" y="3692058"/>
              <a:ext cx="632522" cy="25446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6837749" y="3982527"/>
            <a:ext cx="3898488" cy="2159119"/>
            <a:chOff x="4842416" y="4043118"/>
            <a:chExt cx="2233544" cy="123701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5439092" y="5139067"/>
              <a:ext cx="1040192" cy="14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1" idx="3"/>
            <a:endCxn id="29" idx="0"/>
          </p:cNvCxnSpPr>
          <p:nvPr/>
        </p:nvCxnSpPr>
        <p:spPr>
          <a:xfrm flipV="1">
            <a:off x="5737156" y="3984156"/>
            <a:ext cx="3049837" cy="1014308"/>
          </a:xfrm>
          <a:prstGeom prst="bentConnector4">
            <a:avLst>
              <a:gd name="adj1" fmla="val 18043"/>
              <a:gd name="adj2" fmla="val 12253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B03526-1D78-4445-8B0F-B46E0233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6" y="1268413"/>
            <a:ext cx="10801350" cy="368148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3D2A76-2BA4-48D4-9F3B-4956096D4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44863"/>
              </p:ext>
            </p:extLst>
          </p:nvPr>
        </p:nvGraphicFramePr>
        <p:xfrm>
          <a:off x="2446654" y="5040947"/>
          <a:ext cx="72986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4219893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상세 정보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3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012720"/>
              </p:ext>
            </p:extLst>
          </p:nvPr>
        </p:nvGraphicFramePr>
        <p:xfrm>
          <a:off x="1920000" y="1268413"/>
          <a:ext cx="835199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일러스트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 등의 정보를 정리하여 상세히 볼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카드에 기제되어 있는 정보를 분해 및 재배치하여 플레이어가 해당 카드에 대한 정보를 이해하는 과정에서 도움을 주어 게임에 대한 이해도를 높이고 보다 높은 전략을 구상할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279679"/>
              </p:ext>
            </p:extLst>
          </p:nvPr>
        </p:nvGraphicFramePr>
        <p:xfrm>
          <a:off x="1694392" y="1382623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일러스트와 고유 키워드 설명창을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1694392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3"/>
              <a:endCxn id="2" idx="1"/>
            </p:cNvCxnSpPr>
            <p:nvPr/>
          </p:nvCxnSpPr>
          <p:spPr>
            <a:xfrm flipV="1">
              <a:off x="3173252" y="4644816"/>
              <a:ext cx="1302911" cy="54133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E6D2AEC-79A3-4096-B988-E871F6F5B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0647" y="1382623"/>
            <a:ext cx="2157428" cy="48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439317"/>
              </p:ext>
            </p:extLst>
          </p:nvPr>
        </p:nvGraphicFramePr>
        <p:xfrm>
          <a:off x="1947703" y="1269570"/>
          <a:ext cx="8296593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일정 확률로 생성되고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팩에서 원하는 카드를 획득하고 획득한 카드가 높은 레어도의 카드일 확률은 매우 희박하다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하지만 제작 시스템을 반복적으로 사용하면 플레이어가 원하는 레어도의 카드를 획득할 확률을 높일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037142"/>
              </p:ext>
            </p:extLst>
          </p:nvPr>
        </p:nvGraphicFramePr>
        <p:xfrm>
          <a:off x="1564962" y="1503689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1620157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178147" y="5210466"/>
            <a:ext cx="416202" cy="1328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620157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504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5289308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289307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3877759" y="4549394"/>
            <a:ext cx="1741465" cy="89481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24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491" y="1684838"/>
            <a:ext cx="1843696" cy="42968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657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6615</TotalTime>
  <Pages>7</Pages>
  <Words>2227</Words>
  <Characters>0</Characters>
  <Application>Microsoft Office PowerPoint</Application>
  <DocSecurity>0</DocSecurity>
  <PresentationFormat>와이드스크린</PresentationFormat>
  <Lines>0</Lines>
  <Paragraphs>257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카드 관리 시스템</vt:lpstr>
      <vt:lpstr>PowerPoint 프레젠테이션</vt:lpstr>
      <vt:lpstr>PowerPoint 프레젠테이션</vt:lpstr>
      <vt:lpstr>카드 상세 정보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4194</cp:revision>
  <dcterms:modified xsi:type="dcterms:W3CDTF">2024-12-30T10:33:46Z</dcterms:modified>
  <cp:version>9.103.97.45139</cp:version>
</cp:coreProperties>
</file>